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entation.xml" ContentType="application/vnd.openxmlformats-officedocument.presentationml.presentation.main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theme/theme1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60" r:id="rId1"/>
  </p:sldMasterIdLst>
  <p:notesMasterIdLst>
    <p:notesMasterId r:id="rId9"/>
  </p:notesMasterIdLst>
  <p:sldIdLst>
    <p:sldId id="256" r:id="rId2"/>
    <p:sldId id="257" r:id="rId3"/>
    <p:sldId id="264" r:id="rId4"/>
    <p:sldId id="262" r:id="rId5"/>
    <p:sldId id="258" r:id="rId6"/>
    <p:sldId id="261" r:id="rId7"/>
    <p:sldId id="265" r:id="rId8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Dave Nemazie" initials="DN" lastIdx="1" clrIdx="0">
    <p:extLst>
      <p:ext uri="{19B8F6BF-5375-455C-9EA6-DF929625EA0E}">
        <p15:presenceInfo xmlns:p15="http://schemas.microsoft.com/office/powerpoint/2012/main" userId="Dave Nemazie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347"/>
    <p:restoredTop sz="70458"/>
  </p:normalViewPr>
  <p:slideViewPr>
    <p:cSldViewPr snapToGrid="0">
      <p:cViewPr varScale="1">
        <p:scale>
          <a:sx n="119" d="100"/>
          <a:sy n="119" d="100"/>
        </p:scale>
        <p:origin x="1008" y="17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17" Type="http://schemas.openxmlformats.org/officeDocument/2006/relationships/customXml" Target="../customXml/item3.xml"/><Relationship Id="rId2" Type="http://schemas.openxmlformats.org/officeDocument/2006/relationships/slide" Target="slides/slide1.xml"/><Relationship Id="rId16" Type="http://schemas.openxmlformats.org/officeDocument/2006/relationships/customXml" Target="../customXml/item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customXml" Target="../customXml/item1.xml"/><Relationship Id="rId10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g2ce9c2cc820_0_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56" name="Google Shape;56;g2ce9c2cc820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g2ce9c2cc820_0_5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61;g2ce9c2cc820_0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g2ce9c2cc820_0_5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61;g2ce9c2cc820_0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63182670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5">
          <a:extLst>
            <a:ext uri="{FF2B5EF4-FFF2-40B4-BE49-F238E27FC236}">
              <a16:creationId xmlns:a16="http://schemas.microsoft.com/office/drawing/2014/main" id="{0E7EF511-F4E0-3789-843B-FA7B3BAA2AE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g3253a27f47a_0_17:notes">
            <a:extLst>
              <a:ext uri="{FF2B5EF4-FFF2-40B4-BE49-F238E27FC236}">
                <a16:creationId xmlns:a16="http://schemas.microsoft.com/office/drawing/2014/main" id="{8F9210D8-7E00-878D-DC7D-DD36B86821EF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67;g3253a27f47a_0_17:notes">
            <a:extLst>
              <a:ext uri="{FF2B5EF4-FFF2-40B4-BE49-F238E27FC236}">
                <a16:creationId xmlns:a16="http://schemas.microsoft.com/office/drawing/2014/main" id="{D8B756BC-7228-13AD-D5C7-0F1AA6B4CC48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30776743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g3253a27f47a_0_17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67;g3253a27f47a_0_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5">
          <a:extLst>
            <a:ext uri="{FF2B5EF4-FFF2-40B4-BE49-F238E27FC236}">
              <a16:creationId xmlns:a16="http://schemas.microsoft.com/office/drawing/2014/main" id="{53F125CD-7003-6BE8-26DB-A530F576F2D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g3253a27f47a_0_17:notes">
            <a:extLst>
              <a:ext uri="{FF2B5EF4-FFF2-40B4-BE49-F238E27FC236}">
                <a16:creationId xmlns:a16="http://schemas.microsoft.com/office/drawing/2014/main" id="{DACDE73E-26E1-5DAB-00D9-CDFFA110423B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67;g3253a27f47a_0_17:notes">
            <a:extLst>
              <a:ext uri="{FF2B5EF4-FFF2-40B4-BE49-F238E27FC236}">
                <a16:creationId xmlns:a16="http://schemas.microsoft.com/office/drawing/2014/main" id="{1B4CA882-57E3-75E6-EE96-966471875DB8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63694095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5">
          <a:extLst>
            <a:ext uri="{FF2B5EF4-FFF2-40B4-BE49-F238E27FC236}">
              <a16:creationId xmlns:a16="http://schemas.microsoft.com/office/drawing/2014/main" id="{53F125CD-7003-6BE8-26DB-A530F576F2D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g3253a27f47a_0_17:notes">
            <a:extLst>
              <a:ext uri="{FF2B5EF4-FFF2-40B4-BE49-F238E27FC236}">
                <a16:creationId xmlns:a16="http://schemas.microsoft.com/office/drawing/2014/main" id="{DACDE73E-26E1-5DAB-00D9-CDFFA110423B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Nature Conservancy of Maryland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CBF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Maryland League of Conservation Voters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CCAN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Meeting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67" name="Google Shape;67;g3253a27f47a_0_17:notes">
            <a:extLst>
              <a:ext uri="{FF2B5EF4-FFF2-40B4-BE49-F238E27FC236}">
                <a16:creationId xmlns:a16="http://schemas.microsoft.com/office/drawing/2014/main" id="{1B4CA882-57E3-75E6-EE96-966471875DB8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9549178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3"/>
          <p:cNvSpPr txBox="1">
            <a:spLocks noGrp="1"/>
          </p:cNvSpPr>
          <p:nvPr>
            <p:ph type="title"/>
          </p:nvPr>
        </p:nvSpPr>
        <p:spPr>
          <a:xfrm>
            <a:off x="1524000" y="205978"/>
            <a:ext cx="7162800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56C48"/>
              </a:buClr>
              <a:buSzPts val="3600"/>
              <a:buFont typeface="Calibri"/>
              <a:buNone/>
              <a:defRPr sz="3600" b="0">
                <a:solidFill>
                  <a:srgbClr val="156C4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13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8229600" cy="3394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 rtl="0">
              <a:lnSpc>
                <a:spcPct val="100000"/>
              </a:lnSpc>
              <a:spcBef>
                <a:spcPts val="24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>
                <a:latin typeface="Calibri"/>
                <a:ea typeface="Calibri"/>
                <a:cs typeface="Calibri"/>
                <a:sym typeface="Calibri"/>
              </a:defRPr>
            </a:lvl1pPr>
            <a:lvl2pPr marL="914400" lvl="1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>
                <a:latin typeface="Calibri"/>
                <a:ea typeface="Calibri"/>
                <a:cs typeface="Calibri"/>
                <a:sym typeface="Calibri"/>
              </a:defRPr>
            </a:lvl2pPr>
            <a:lvl3pPr marL="1371600" lvl="2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>
                <a:latin typeface="Calibri"/>
                <a:ea typeface="Calibri"/>
                <a:cs typeface="Calibri"/>
                <a:sym typeface="Calibri"/>
              </a:defRPr>
            </a:lvl3pPr>
            <a:lvl4pPr marL="1828800" lvl="3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>
                <a:latin typeface="Calibri"/>
                <a:ea typeface="Calibri"/>
                <a:cs typeface="Calibri"/>
                <a:sym typeface="Calibri"/>
              </a:defRPr>
            </a:lvl4pPr>
            <a:lvl5pPr marL="2286000" lvl="4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>
                <a:latin typeface="Calibri"/>
                <a:ea typeface="Calibri"/>
                <a:cs typeface="Calibri"/>
                <a:sym typeface="Calibri"/>
              </a:defRPr>
            </a:lvl5pPr>
            <a:lvl6pPr marL="2743200" lvl="5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3" name="Google Shape;53;p13"/>
          <p:cNvSpPr txBox="1">
            <a:spLocks noGrp="1"/>
          </p:cNvSpPr>
          <p:nvPr>
            <p:ph type="sldNum" idx="12"/>
          </p:nvPr>
        </p:nvSpPr>
        <p:spPr>
          <a:xfrm>
            <a:off x="8556784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www.umces.edu/sites/default/files/pdfs/global_warming_free_state_report.pdf" TargetMode="Externa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14"/>
          <p:cNvSpPr txBox="1"/>
          <p:nvPr/>
        </p:nvSpPr>
        <p:spPr>
          <a:xfrm>
            <a:off x="240000" y="1557475"/>
            <a:ext cx="8664000" cy="29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</a:pPr>
            <a:r>
              <a:rPr lang="en" sz="33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Maryland Commission on Climate Change</a:t>
            </a:r>
            <a:endParaRPr sz="3300" b="1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</a:pPr>
            <a:r>
              <a:rPr lang="en" sz="33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2026 Working Group Priorities:</a:t>
            </a:r>
            <a:endParaRPr sz="3300" b="1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</a:pPr>
            <a:r>
              <a:rPr lang="en" sz="33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Science and Technical Working Group</a:t>
            </a:r>
            <a:endParaRPr sz="3300" b="1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</a:pPr>
            <a:endParaRPr sz="3300" b="1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</a:pPr>
            <a:r>
              <a:rPr lang="en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January 23, 2026</a:t>
            </a:r>
            <a:endParaRPr sz="2400" b="1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5"/>
          <p:cNvSpPr txBox="1"/>
          <p:nvPr/>
        </p:nvSpPr>
        <p:spPr>
          <a:xfrm>
            <a:off x="659700" y="1364576"/>
            <a:ext cx="7970700" cy="55199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spAutoFit/>
          </a:bodyPr>
          <a:lstStyle/>
          <a:p>
            <a:pPr marL="501650" lvl="0" indent="-4572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+mj-lt"/>
              <a:buAutoNum type="arabicPeriod"/>
            </a:pPr>
            <a:r>
              <a:rPr lang="en-US" sz="2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Incentivize and investigate mechanisms to reduce methane emissions</a:t>
            </a:r>
          </a:p>
          <a:p>
            <a:pPr marL="501650" lvl="0" indent="-4572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+mj-lt"/>
              <a:buAutoNum type="arabicPeriod"/>
            </a:pPr>
            <a:r>
              <a:rPr lang="en-US" sz="2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Estimate economic and health impact of mitigating climate change for 3 scenarios. </a:t>
            </a:r>
          </a:p>
          <a:p>
            <a:pPr marL="501650" lvl="0" indent="-4572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+mj-lt"/>
              <a:buAutoNum type="arabicPeriod"/>
            </a:pPr>
            <a:r>
              <a:rPr lang="en-US" sz="2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Update the </a:t>
            </a:r>
            <a:r>
              <a:rPr lang="en-US" sz="2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comprehensive assessment of climate change impacts in Maryland, the “Global Warming and the Free State.”</a:t>
            </a:r>
          </a:p>
          <a:p>
            <a:pPr marL="501650" lvl="0" indent="-4572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+mj-lt"/>
              <a:buAutoNum type="arabicPeriod"/>
            </a:pPr>
            <a:r>
              <a:rPr lang="en-US" sz="2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</a:t>
            </a:r>
            <a:r>
              <a:rPr lang="en-US" sz="2200" baseline="-25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</a:t>
            </a:r>
            <a:r>
              <a:rPr lang="en-US" sz="2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 Inventory for the state of Maryland</a:t>
            </a:r>
          </a:p>
          <a:p>
            <a:pPr marL="501650" lvl="0" indent="-4572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+mj-lt"/>
              <a:buAutoNum type="arabicPeriod"/>
            </a:pPr>
            <a:r>
              <a:rPr lang="en-US" sz="2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Develop data</a:t>
            </a:r>
            <a:r>
              <a:rPr lang="en-US" sz="2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base of regulations that have been or proposed to be eliminated</a:t>
            </a:r>
            <a:endParaRPr lang="en-US" sz="22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2900" lvl="0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Cambria"/>
              <a:buChar char="•"/>
            </a:pPr>
            <a:endParaRPr lang="en-US" sz="22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2900" lvl="0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Cambria"/>
              <a:buChar char="•"/>
            </a:pPr>
            <a:endParaRPr lang="en-US" sz="22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2900" lvl="0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Cambria"/>
              <a:buChar char="•"/>
            </a:pPr>
            <a:endParaRPr lang="en-US" sz="2200" dirty="0"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marL="342900" lvl="0" indent="-3048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Cambria"/>
              <a:buChar char="•"/>
            </a:pPr>
            <a:endParaRPr sz="2200" dirty="0"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200" dirty="0"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64" name="Google Shape;64;p15"/>
          <p:cNvSpPr txBox="1"/>
          <p:nvPr/>
        </p:nvSpPr>
        <p:spPr>
          <a:xfrm>
            <a:off x="659700" y="407138"/>
            <a:ext cx="7824600" cy="701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68575" rIns="68575" bIns="6857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700" b="1" dirty="0">
                <a:solidFill>
                  <a:srgbClr val="009D2F"/>
                </a:solidFill>
                <a:latin typeface="Calibri"/>
                <a:ea typeface="Calibri"/>
                <a:cs typeface="Calibri"/>
                <a:sym typeface="Calibri"/>
              </a:rPr>
              <a:t>2026 Priorities: Science and Technical Working Group</a:t>
            </a:r>
            <a:endParaRPr sz="2700" b="1" dirty="0">
              <a:solidFill>
                <a:srgbClr val="009D2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5"/>
          <p:cNvSpPr txBox="1"/>
          <p:nvPr/>
        </p:nvSpPr>
        <p:spPr>
          <a:xfrm>
            <a:off x="659700" y="1364576"/>
            <a:ext cx="7970700" cy="47412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spAutoFit/>
          </a:bodyPr>
          <a:lstStyle/>
          <a:p>
            <a:pPr marL="501650" lvl="0" indent="-4572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 panose="020B0604020202020204" pitchFamily="34" charset="0"/>
              <a:buChar char="•"/>
            </a:pPr>
            <a:r>
              <a:rPr lang="en-US" sz="2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Decrease nutrient inputs from agriculture, wastewater, and stormwater, oxidized nitrogen from combustion and fertilizers, and phosphorus.</a:t>
            </a:r>
          </a:p>
          <a:p>
            <a:pPr marL="501650" lvl="0" indent="-4572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 panose="020B0604020202020204" pitchFamily="34" charset="0"/>
              <a:buChar char="•"/>
            </a:pPr>
            <a:r>
              <a:rPr lang="en-US" sz="2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Investigate wetland restoration methods that do not lead to increased methane production.</a:t>
            </a:r>
          </a:p>
          <a:p>
            <a:pPr marL="501650" lvl="0" indent="-4572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 panose="020B0604020202020204" pitchFamily="34" charset="0"/>
              <a:buChar char="•"/>
            </a:pPr>
            <a:r>
              <a:rPr lang="en-US" sz="2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Develop mechanism to incentivize manure and waste processing technologies at agricultural, municipal, and industrial sites. </a:t>
            </a:r>
          </a:p>
          <a:p>
            <a:pPr marL="342900" lvl="0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Cambria"/>
              <a:buChar char="•"/>
            </a:pPr>
            <a:endParaRPr lang="en-US" sz="22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2900" lvl="0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Cambria"/>
              <a:buChar char="•"/>
            </a:pPr>
            <a:endParaRPr lang="en-US" sz="22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2900" lvl="0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Cambria"/>
              <a:buChar char="•"/>
            </a:pPr>
            <a:endParaRPr lang="en-US" sz="2200" dirty="0"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marL="342900" lvl="0" indent="-3048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Cambria"/>
              <a:buChar char="•"/>
            </a:pPr>
            <a:endParaRPr sz="2200" dirty="0"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200" dirty="0"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64" name="Google Shape;64;p15"/>
          <p:cNvSpPr txBox="1"/>
          <p:nvPr/>
        </p:nvSpPr>
        <p:spPr>
          <a:xfrm>
            <a:off x="659700" y="407138"/>
            <a:ext cx="7824600" cy="701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68575" rIns="68575" bIns="68575" anchor="t" anchorCtr="0">
            <a:normAutofit fontScale="85000" lnSpcReduction="2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700" b="1" dirty="0">
                <a:solidFill>
                  <a:srgbClr val="009D2F"/>
                </a:solidFill>
                <a:latin typeface="Calibri"/>
                <a:ea typeface="Calibri"/>
                <a:cs typeface="Calibri"/>
                <a:sym typeface="Calibri"/>
              </a:rPr>
              <a:t>Science and Technical Working Group Priority 1: Incentivize and investigate mechanisms to reduce methane emissions</a:t>
            </a:r>
          </a:p>
        </p:txBody>
      </p:sp>
    </p:spTree>
    <p:extLst>
      <p:ext uri="{BB962C8B-B14F-4D97-AF65-F5344CB8AC3E}">
        <p14:creationId xmlns:p14="http://schemas.microsoft.com/office/powerpoint/2010/main" val="6615363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">
          <a:extLst>
            <a:ext uri="{FF2B5EF4-FFF2-40B4-BE49-F238E27FC236}">
              <a16:creationId xmlns:a16="http://schemas.microsoft.com/office/drawing/2014/main" id="{921ECED5-6079-1EA5-ED34-600BAD8568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6">
            <a:extLst>
              <a:ext uri="{FF2B5EF4-FFF2-40B4-BE49-F238E27FC236}">
                <a16:creationId xmlns:a16="http://schemas.microsoft.com/office/drawing/2014/main" id="{42274AF8-8D69-0720-E8EB-19AB812BBBC2}"/>
              </a:ext>
            </a:extLst>
          </p:cNvPr>
          <p:cNvSpPr txBox="1"/>
          <p:nvPr/>
        </p:nvSpPr>
        <p:spPr>
          <a:xfrm>
            <a:off x="659700" y="1451444"/>
            <a:ext cx="7970700" cy="31839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spAutoFit/>
          </a:bodyPr>
          <a:lstStyle/>
          <a:p>
            <a:pPr marL="342900" lvl="0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Cambria"/>
              <a:buChar char="•"/>
            </a:pPr>
            <a:r>
              <a:rPr lang="en-US" sz="2200" dirty="0">
                <a:solidFill>
                  <a:schemeClr val="dk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mbria"/>
              </a:rPr>
              <a:t>Identify current sources of </a:t>
            </a:r>
            <a:r>
              <a:rPr lang="en" sz="22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/>
              </a:rPr>
              <a:t>N</a:t>
            </a:r>
            <a:r>
              <a:rPr lang="en" sz="2200" baseline="-250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/>
              </a:rPr>
              <a:t>2</a:t>
            </a:r>
            <a:r>
              <a:rPr lang="en" sz="22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/>
              </a:rPr>
              <a:t>O</a:t>
            </a:r>
            <a:r>
              <a:rPr lang="en-US" sz="2200" dirty="0">
                <a:solidFill>
                  <a:schemeClr val="dk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mbria"/>
              </a:rPr>
              <a:t> such as agriculture, waste, and energy.</a:t>
            </a:r>
          </a:p>
          <a:p>
            <a:pPr marL="342900" lvl="0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Cambria"/>
              <a:buChar char="•"/>
            </a:pPr>
            <a:r>
              <a:rPr lang="en-US" sz="2200" dirty="0">
                <a:solidFill>
                  <a:schemeClr val="dk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mbria"/>
              </a:rPr>
              <a:t>Quantify the global warming potential of </a:t>
            </a:r>
            <a:r>
              <a:rPr lang="en" sz="22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/>
              </a:rPr>
              <a:t>N</a:t>
            </a:r>
            <a:r>
              <a:rPr lang="en" sz="2200" baseline="-250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/>
              </a:rPr>
              <a:t>2</a:t>
            </a:r>
            <a:r>
              <a:rPr lang="en" sz="22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/>
              </a:rPr>
              <a:t>O</a:t>
            </a:r>
            <a:r>
              <a:rPr lang="en-US" sz="2200" dirty="0">
                <a:solidFill>
                  <a:schemeClr val="dk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mbria"/>
              </a:rPr>
              <a:t> over 100 years.</a:t>
            </a:r>
          </a:p>
          <a:p>
            <a:pPr marL="342900" lvl="0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Cambria"/>
              <a:buChar char="•"/>
            </a:pPr>
            <a:r>
              <a:rPr lang="en-US" sz="2200" dirty="0">
                <a:solidFill>
                  <a:schemeClr val="dk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mbria"/>
              </a:rPr>
              <a:t>Assess how </a:t>
            </a:r>
            <a:r>
              <a:rPr lang="en" sz="22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/>
              </a:rPr>
              <a:t>N</a:t>
            </a:r>
            <a:r>
              <a:rPr lang="en" sz="2200" baseline="-250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/>
              </a:rPr>
              <a:t>2</a:t>
            </a:r>
            <a:r>
              <a:rPr lang="en" sz="22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/>
              </a:rPr>
              <a:t>O</a:t>
            </a:r>
            <a:r>
              <a:rPr lang="en-US" sz="22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mbria"/>
              </a:rPr>
              <a:t> </a:t>
            </a:r>
            <a:r>
              <a:rPr lang="en-US" sz="2200" dirty="0">
                <a:solidFill>
                  <a:schemeClr val="dk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mbria"/>
              </a:rPr>
              <a:t>reduction measures could impact Maryland residents, agriculture, and industry.</a:t>
            </a:r>
          </a:p>
          <a:p>
            <a:pPr marL="342900" lvl="0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Cambria"/>
              <a:buChar char="•"/>
            </a:pPr>
            <a:endParaRPr lang="en-US" sz="2200" dirty="0">
              <a:solidFill>
                <a:schemeClr val="dk1"/>
              </a:solidFill>
              <a:latin typeface="Calibri" panose="020F0502020204030204" pitchFamily="34" charset="0"/>
              <a:ea typeface="Cambria"/>
              <a:cs typeface="Calibri" panose="020F0502020204030204" pitchFamily="34" charset="0"/>
              <a:sym typeface="Cambria"/>
            </a:endParaRPr>
          </a:p>
          <a:p>
            <a:pPr marL="342900" lvl="0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Cambria"/>
              <a:buChar char="•"/>
            </a:pPr>
            <a:r>
              <a:rPr lang="en-US" sz="2200" dirty="0">
                <a:solidFill>
                  <a:schemeClr val="dk1"/>
                </a:solidFill>
                <a:latin typeface="Calibri" panose="020F0502020204030204" pitchFamily="34" charset="0"/>
                <a:ea typeface="Cambria"/>
                <a:cs typeface="Calibri" panose="020F0502020204030204" pitchFamily="34" charset="0"/>
                <a:sym typeface="Cambria"/>
              </a:rPr>
              <a:t>Through a series of presentations from experts: CY 2026</a:t>
            </a:r>
            <a:endParaRPr sz="2200" dirty="0"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marL="342900" lvl="0" indent="-3048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Cambria"/>
              <a:buChar char="•"/>
            </a:pPr>
            <a:endParaRPr sz="2200" dirty="0"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70" name="Google Shape;70;p16">
            <a:extLst>
              <a:ext uri="{FF2B5EF4-FFF2-40B4-BE49-F238E27FC236}">
                <a16:creationId xmlns:a16="http://schemas.microsoft.com/office/drawing/2014/main" id="{BDB0AC02-F2C9-E8FB-3CD1-039BD47B3844}"/>
              </a:ext>
            </a:extLst>
          </p:cNvPr>
          <p:cNvSpPr txBox="1"/>
          <p:nvPr/>
        </p:nvSpPr>
        <p:spPr>
          <a:xfrm>
            <a:off x="659700" y="407138"/>
            <a:ext cx="7824600" cy="701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68575" rIns="68575" bIns="6857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700" b="1" dirty="0">
                <a:solidFill>
                  <a:srgbClr val="009D2F"/>
                </a:solidFill>
                <a:latin typeface="Calibri"/>
                <a:ea typeface="Calibri"/>
                <a:cs typeface="Calibri"/>
                <a:sym typeface="Calibri"/>
              </a:rPr>
              <a:t>Science and Technical Working Group Priority 2: Possible N</a:t>
            </a:r>
            <a:r>
              <a:rPr lang="en" sz="2700" b="1" baseline="-25000" dirty="0">
                <a:solidFill>
                  <a:srgbClr val="009D2F"/>
                </a:solidFill>
                <a:latin typeface="Calibri"/>
                <a:ea typeface="Calibri"/>
                <a:cs typeface="Calibri"/>
                <a:sym typeface="Calibri"/>
              </a:rPr>
              <a:t>2</a:t>
            </a:r>
            <a:r>
              <a:rPr lang="en" sz="2700" b="1" dirty="0">
                <a:solidFill>
                  <a:srgbClr val="009D2F"/>
                </a:solidFill>
                <a:latin typeface="Calibri"/>
                <a:ea typeface="Calibri"/>
                <a:cs typeface="Calibri"/>
                <a:sym typeface="Calibri"/>
              </a:rPr>
              <a:t>O addition to greenhouse gas inventory</a:t>
            </a:r>
            <a:endParaRPr sz="2700" b="1" dirty="0">
              <a:solidFill>
                <a:srgbClr val="009D2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7379920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6"/>
          <p:cNvSpPr txBox="1"/>
          <p:nvPr/>
        </p:nvSpPr>
        <p:spPr>
          <a:xfrm>
            <a:off x="659700" y="1451444"/>
            <a:ext cx="7970700" cy="48120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spAutoFit/>
          </a:bodyPr>
          <a:lstStyle/>
          <a:p>
            <a:pPr marL="342900" lvl="0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Cambria"/>
              <a:buChar char="•"/>
            </a:pPr>
            <a:r>
              <a:rPr lang="en-US" sz="2200" dirty="0">
                <a:solidFill>
                  <a:schemeClr val="dk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mbria"/>
              </a:rPr>
              <a:t>Using </a:t>
            </a:r>
            <a:r>
              <a:rPr lang="en-US" sz="22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“Global Warming and the Free State” </a:t>
            </a:r>
            <a:r>
              <a:rPr lang="en-US" sz="2200" dirty="0">
                <a:solidFill>
                  <a:schemeClr val="dk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mbria"/>
              </a:rPr>
              <a:t>(2008) assessment as a reference, </a:t>
            </a:r>
            <a:r>
              <a:rPr lang="en-US" sz="2400" dirty="0">
                <a:solidFill>
                  <a:schemeClr val="tx1"/>
                </a:solidFill>
                <a:latin typeface="Calibri" panose="020F0502020204030204" pitchFamily="34" charset="0"/>
                <a:ea typeface="Cambria"/>
                <a:cs typeface="Calibri" panose="020F0502020204030204" pitchFamily="34" charset="0"/>
                <a:sym typeface="Cambria"/>
              </a:rPr>
              <a:t>update the impact of climate change to Maryland and its citizens</a:t>
            </a:r>
            <a:endParaRPr lang="en-US" sz="2200" strike="sngStrike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  <a:sym typeface="Cambria"/>
            </a:endParaRPr>
          </a:p>
          <a:p>
            <a:pPr marL="342900" lvl="0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Cambria"/>
              <a:buChar char="•"/>
            </a:pPr>
            <a:r>
              <a:rPr lang="en-US" sz="22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mbria"/>
              </a:rPr>
              <a:t>Include findings from a recent study by the Maryland Department of Health and University of Maryland College Park School of Public Health.</a:t>
            </a:r>
          </a:p>
          <a:p>
            <a:pPr marL="342900" lvl="0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Cambria"/>
              <a:buChar char="•"/>
            </a:pPr>
            <a:r>
              <a:rPr lang="en-US" sz="2200" dirty="0">
                <a:solidFill>
                  <a:schemeClr val="dk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mbria"/>
              </a:rPr>
              <a:t>Utilize </a:t>
            </a:r>
            <a:r>
              <a:rPr lang="en-US" sz="22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mbria"/>
              </a:rPr>
              <a:t>experts</a:t>
            </a:r>
            <a:r>
              <a:rPr lang="en-US" sz="2200" dirty="0">
                <a:solidFill>
                  <a:schemeClr val="dk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mbria"/>
              </a:rPr>
              <a:t> from within and outside of STWG for completion</a:t>
            </a:r>
          </a:p>
          <a:p>
            <a:pPr marL="342900" lvl="0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Cambria"/>
              <a:buChar char="•"/>
            </a:pPr>
            <a:r>
              <a:rPr lang="en-US" sz="2200" dirty="0">
                <a:solidFill>
                  <a:schemeClr val="dk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mbria"/>
              </a:rPr>
              <a:t>Multi-year, beginning in 2026</a:t>
            </a:r>
          </a:p>
          <a:p>
            <a:pPr marL="44450" lvl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</a:pPr>
            <a:endParaRPr lang="en-US" sz="2200" dirty="0">
              <a:solidFill>
                <a:schemeClr val="dk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  <a:sym typeface="Cambria"/>
            </a:endParaRPr>
          </a:p>
          <a:p>
            <a:pPr marL="342900" lvl="0" indent="-3048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Cambria"/>
              <a:buChar char="•"/>
            </a:pPr>
            <a:endParaRPr sz="2200" dirty="0"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marL="342900" lvl="0" indent="-3048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Cambria"/>
              <a:buChar char="•"/>
            </a:pPr>
            <a:endParaRPr sz="2200" dirty="0"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200" dirty="0"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70" name="Google Shape;70;p16"/>
          <p:cNvSpPr txBox="1"/>
          <p:nvPr/>
        </p:nvSpPr>
        <p:spPr>
          <a:xfrm>
            <a:off x="659700" y="407138"/>
            <a:ext cx="7824600" cy="701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68575" rIns="68575" bIns="6857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700" b="1" dirty="0">
                <a:solidFill>
                  <a:srgbClr val="009D2F"/>
                </a:solidFill>
                <a:latin typeface="Calibri"/>
                <a:ea typeface="Calibri"/>
                <a:cs typeface="Calibri"/>
                <a:sym typeface="Calibri"/>
              </a:rPr>
              <a:t>Science and Technical Working Group Priority 3: Comprehensive Assessment</a:t>
            </a:r>
            <a:endParaRPr sz="2700" b="1" dirty="0">
              <a:solidFill>
                <a:srgbClr val="009D2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">
          <a:extLst>
            <a:ext uri="{FF2B5EF4-FFF2-40B4-BE49-F238E27FC236}">
              <a16:creationId xmlns:a16="http://schemas.microsoft.com/office/drawing/2014/main" id="{FB1693E6-A938-3D69-3E6C-5F4E6F194FC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6">
            <a:extLst>
              <a:ext uri="{FF2B5EF4-FFF2-40B4-BE49-F238E27FC236}">
                <a16:creationId xmlns:a16="http://schemas.microsoft.com/office/drawing/2014/main" id="{6B41AE87-BDDF-08FF-BA45-388397635958}"/>
              </a:ext>
            </a:extLst>
          </p:cNvPr>
          <p:cNvSpPr txBox="1"/>
          <p:nvPr/>
        </p:nvSpPr>
        <p:spPr>
          <a:xfrm>
            <a:off x="586650" y="1150822"/>
            <a:ext cx="7970700" cy="39625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spAutoFit/>
          </a:bodyPr>
          <a:lstStyle/>
          <a:p>
            <a:pPr marL="38735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 panose="020B0604020202020204" pitchFamily="34" charset="0"/>
              <a:buChar char="•"/>
            </a:pPr>
            <a:r>
              <a:rPr lang="en-US" sz="22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mbria"/>
              </a:rPr>
              <a:t>Partner with ARWG to identify areas where we can work jointly and separately. (ex, STWG is assisting ARWG in a conference and report they are organizing on health impacts on climate change.</a:t>
            </a:r>
          </a:p>
          <a:p>
            <a:pPr marL="38735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 panose="020B0604020202020204" pitchFamily="34" charset="0"/>
              <a:buChar char="•"/>
            </a:pPr>
            <a:r>
              <a:rPr lang="en-US" sz="22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mbria"/>
              </a:rPr>
              <a:t>Could lead to report that estimates health and economic benefits for 3 scenarios </a:t>
            </a:r>
          </a:p>
          <a:p>
            <a:pPr marL="38735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 panose="020B0604020202020204" pitchFamily="34" charset="0"/>
              <a:buChar char="•"/>
            </a:pPr>
            <a:endParaRPr lang="en-US" sz="22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  <a:sym typeface="Cambria"/>
            </a:endParaRPr>
          </a:p>
          <a:p>
            <a:pPr marL="38735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 panose="020B0604020202020204" pitchFamily="34" charset="0"/>
              <a:buChar char="•"/>
            </a:pPr>
            <a:r>
              <a:rPr lang="en-US" sz="22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mbria"/>
              </a:rPr>
              <a:t>Timeline: Conference late 2026, more to follow</a:t>
            </a:r>
          </a:p>
          <a:p>
            <a:pPr marL="387350" lvl="3" indent="-342900">
              <a:lnSpc>
                <a:spcPct val="115000"/>
              </a:lnSpc>
              <a:buClr>
                <a:schemeClr val="dk1"/>
              </a:buClr>
              <a:buSzPts val="2100"/>
              <a:buFont typeface="Arial" panose="020B0604020202020204" pitchFamily="34" charset="0"/>
              <a:buChar char="•"/>
            </a:pPr>
            <a:endParaRPr lang="en-US" sz="22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  <a:sym typeface="Cambria"/>
            </a:endParaRPr>
          </a:p>
          <a:p>
            <a:pPr marL="342900" lvl="0" indent="-3048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Cambria"/>
              <a:buChar char="•"/>
            </a:pPr>
            <a:endParaRPr sz="2200" dirty="0"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200" dirty="0"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70" name="Google Shape;70;p16">
            <a:extLst>
              <a:ext uri="{FF2B5EF4-FFF2-40B4-BE49-F238E27FC236}">
                <a16:creationId xmlns:a16="http://schemas.microsoft.com/office/drawing/2014/main" id="{32F1F32A-6230-FCEA-6D13-3FDC4E4B9DB6}"/>
              </a:ext>
            </a:extLst>
          </p:cNvPr>
          <p:cNvSpPr txBox="1"/>
          <p:nvPr/>
        </p:nvSpPr>
        <p:spPr>
          <a:xfrm>
            <a:off x="659700" y="147972"/>
            <a:ext cx="7824600" cy="701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68575" rIns="68575" bIns="6857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700" b="1" dirty="0">
                <a:solidFill>
                  <a:srgbClr val="009D2F"/>
                </a:solidFill>
                <a:latin typeface="Calibri"/>
                <a:ea typeface="Calibri"/>
                <a:cs typeface="Calibri"/>
                <a:sym typeface="Calibri"/>
              </a:rPr>
              <a:t>Science and Technical Working Group Priority 4: </a:t>
            </a:r>
            <a:r>
              <a:rPr lang="en-US" sz="2700" b="1" dirty="0">
                <a:solidFill>
                  <a:srgbClr val="009D2F"/>
                </a:solidFill>
                <a:latin typeface="Calibri"/>
                <a:ea typeface="Calibri"/>
                <a:cs typeface="Calibri"/>
                <a:sym typeface="Calibri"/>
              </a:rPr>
              <a:t>Health and Economic Benefits of Climate Action</a:t>
            </a:r>
          </a:p>
        </p:txBody>
      </p:sp>
    </p:spTree>
    <p:extLst>
      <p:ext uri="{BB962C8B-B14F-4D97-AF65-F5344CB8AC3E}">
        <p14:creationId xmlns:p14="http://schemas.microsoft.com/office/powerpoint/2010/main" val="10271253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">
          <a:extLst>
            <a:ext uri="{FF2B5EF4-FFF2-40B4-BE49-F238E27FC236}">
              <a16:creationId xmlns:a16="http://schemas.microsoft.com/office/drawing/2014/main" id="{FB1693E6-A938-3D69-3E6C-5F4E6F194FC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6">
            <a:extLst>
              <a:ext uri="{FF2B5EF4-FFF2-40B4-BE49-F238E27FC236}">
                <a16:creationId xmlns:a16="http://schemas.microsoft.com/office/drawing/2014/main" id="{6B41AE87-BDDF-08FF-BA45-388397635958}"/>
              </a:ext>
            </a:extLst>
          </p:cNvPr>
          <p:cNvSpPr txBox="1"/>
          <p:nvPr/>
        </p:nvSpPr>
        <p:spPr>
          <a:xfrm>
            <a:off x="586650" y="1296236"/>
            <a:ext cx="7970700" cy="24052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spAutoFit/>
          </a:bodyPr>
          <a:lstStyle/>
          <a:p>
            <a:pPr marL="38735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 panose="020B0604020202020204" pitchFamily="34" charset="0"/>
              <a:buChar char="•"/>
            </a:pPr>
            <a:r>
              <a:rPr lang="en-US" sz="22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mbria"/>
              </a:rPr>
              <a:t>Partner with the state to identify areas and impacts of environmental deregulation at the federal level. </a:t>
            </a:r>
          </a:p>
          <a:p>
            <a:pPr marL="38735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 panose="020B0604020202020204" pitchFamily="34" charset="0"/>
              <a:buChar char="•"/>
            </a:pPr>
            <a:r>
              <a:rPr lang="en-US" sz="22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mbria"/>
              </a:rPr>
              <a:t>CY: 2026</a:t>
            </a:r>
          </a:p>
          <a:p>
            <a:pPr marL="38735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 panose="020B0604020202020204" pitchFamily="34" charset="0"/>
              <a:buChar char="•"/>
            </a:pPr>
            <a:r>
              <a:rPr lang="en-US" sz="22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mbria"/>
              </a:rPr>
              <a:t>Meeting with STWG and </a:t>
            </a:r>
            <a:r>
              <a:rPr lang="en-US" sz="220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mbria"/>
              </a:rPr>
              <a:t>local NGOs and </a:t>
            </a:r>
            <a:r>
              <a:rPr lang="en-US" sz="22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mbria"/>
              </a:rPr>
              <a:t>state agencies</a:t>
            </a:r>
          </a:p>
          <a:p>
            <a:pPr marL="342900" lvl="0" indent="-3048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Cambria"/>
              <a:buChar char="•"/>
            </a:pPr>
            <a:endParaRPr sz="2200" dirty="0"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200" dirty="0"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70" name="Google Shape;70;p16">
            <a:extLst>
              <a:ext uri="{FF2B5EF4-FFF2-40B4-BE49-F238E27FC236}">
                <a16:creationId xmlns:a16="http://schemas.microsoft.com/office/drawing/2014/main" id="{32F1F32A-6230-FCEA-6D13-3FDC4E4B9DB6}"/>
              </a:ext>
            </a:extLst>
          </p:cNvPr>
          <p:cNvSpPr txBox="1"/>
          <p:nvPr/>
        </p:nvSpPr>
        <p:spPr>
          <a:xfrm>
            <a:off x="659700" y="147971"/>
            <a:ext cx="7824600" cy="11482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68575" rIns="68575" bIns="68575" anchor="t" anchorCtr="0">
            <a:normAutofit fontScale="92500" lnSpcReduction="2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700" b="1" dirty="0">
                <a:solidFill>
                  <a:srgbClr val="009D2F"/>
                </a:solidFill>
                <a:latin typeface="Calibri"/>
                <a:ea typeface="Calibri"/>
                <a:cs typeface="Calibri"/>
                <a:sym typeface="Calibri"/>
              </a:rPr>
              <a:t>Science and Technical Working Group Priority 5: </a:t>
            </a:r>
            <a:r>
              <a:rPr lang="en-US" sz="2700" b="1" dirty="0">
                <a:solidFill>
                  <a:srgbClr val="009D2F"/>
                </a:solidFill>
                <a:latin typeface="Calibri"/>
                <a:ea typeface="Calibri"/>
                <a:cs typeface="Calibri"/>
                <a:sym typeface="Calibri"/>
              </a:rPr>
              <a:t>Investigate the impact of the elimination of federal environmental regulations and efforts</a:t>
            </a:r>
          </a:p>
        </p:txBody>
      </p:sp>
    </p:spTree>
    <p:extLst>
      <p:ext uri="{BB962C8B-B14F-4D97-AF65-F5344CB8AC3E}">
        <p14:creationId xmlns:p14="http://schemas.microsoft.com/office/powerpoint/2010/main" val="3417841390"/>
      </p:ext>
    </p:extLst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726A2302C6F4D4D8B486CB1FB8C517C" ma:contentTypeVersion="16" ma:contentTypeDescription="Create a new document." ma:contentTypeScope="" ma:versionID="b23377f72aab8256049b3427b88f3be5">
  <xsd:schema xmlns:xsd="http://www.w3.org/2001/XMLSchema" xmlns:xs="http://www.w3.org/2001/XMLSchema" xmlns:p="http://schemas.microsoft.com/office/2006/metadata/properties" xmlns:ns1="ee1e7348-9fdb-4116-b8ba-44b402f50e56" targetNamespace="http://schemas.microsoft.com/office/2006/metadata/properties" ma:root="true" ma:fieldsID="97b3a1eb0a741093a18d2f9073073e64" ns1:_="">
    <xsd:import namespace="ee1e7348-9fdb-4116-b8ba-44b402f50e56"/>
    <xsd:element name="properties">
      <xsd:complexType>
        <xsd:sequence>
          <xsd:element name="documentManagement">
            <xsd:complexType>
              <xsd:all>
                <xsd:element ref="ns1:_x0049_D1"/>
                <xsd:element ref="ns1:Meeting_x0020_Date"/>
                <xsd:element ref="ns1:Order0" minOccurs="0"/>
                <xsd:element ref="ns1:OutreachLocation" minOccurs="0"/>
                <xsd:element ref="ns1:Doc_Statu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e1e7348-9fdb-4116-b8ba-44b402f50e56" elementFormDefault="qualified">
    <xsd:import namespace="http://schemas.microsoft.com/office/2006/documentManagement/types"/>
    <xsd:import namespace="http://schemas.microsoft.com/office/infopath/2007/PartnerControls"/>
    <xsd:element name="_x0049_D1" ma:index="0" ma:displayName="ID1" ma:decimals="0" ma:indexed="true" ma:internalName="_x0049_D1" ma:readOnly="false" ma:percentage="FALSE">
      <xsd:simpleType>
        <xsd:restriction base="dms:Number"/>
      </xsd:simpleType>
    </xsd:element>
    <xsd:element name="Meeting_x0020_Date" ma:index="3" ma:displayName="Meeting Date" ma:format="DateOnly" ma:internalName="Meeting_x0020_Date" ma:readOnly="false">
      <xsd:simpleType>
        <xsd:restriction base="dms:DateTime"/>
      </xsd:simpleType>
    </xsd:element>
    <xsd:element name="Order0" ma:index="4" nillable="true" ma:displayName="Order" ma:decimals="0" ma:internalName="Order0" ma:readOnly="false" ma:percentage="FALSE">
      <xsd:simpleType>
        <xsd:restriction base="dms:Number"/>
      </xsd:simpleType>
    </xsd:element>
    <xsd:element name="OutreachLocation" ma:index="5" nillable="true" ma:displayName="Other" ma:internalName="OutreachLocation" ma:readOnly="false">
      <xsd:simpleType>
        <xsd:restriction base="dms:Text">
          <xsd:maxLength value="255"/>
        </xsd:restriction>
      </xsd:simpleType>
    </xsd:element>
    <xsd:element name="Doc_Status" ma:index="6" nillable="true" ma:displayName="Doc_Status" ma:default="Active" ma:format="Dropdown" ma:internalName="Doc_Status" ma:readOnly="false">
      <xsd:simpleType>
        <xsd:restriction base="dms:Choice">
          <xsd:enumeration value="Active"/>
          <xsd:enumeration value="Do not display"/>
          <xsd:enumeration value="Archive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8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Order0 xmlns="ee1e7348-9fdb-4116-b8ba-44b402f50e56">2</Order0>
    <Doc_Status xmlns="ee1e7348-9fdb-4116-b8ba-44b402f50e56">Active</Doc_Status>
    <_x0049_D1 xmlns="ee1e7348-9fdb-4116-b8ba-44b402f50e56">113</_x0049_D1>
    <OutreachLocation xmlns="ee1e7348-9fdb-4116-b8ba-44b402f50e56" xsi:nil="true"/>
    <Meeting_x0020_Date xmlns="ee1e7348-9fdb-4116-b8ba-44b402f50e56">2026-01-23T05:00:00+00:00</Meeting_x0020_Date>
  </documentManagement>
</p:properties>
</file>

<file path=customXml/itemProps1.xml><?xml version="1.0" encoding="utf-8"?>
<ds:datastoreItem xmlns:ds="http://schemas.openxmlformats.org/officeDocument/2006/customXml" ds:itemID="{1766D3AE-A193-46F7-9BB5-87DC2FC8AD68}"/>
</file>

<file path=customXml/itemProps2.xml><?xml version="1.0" encoding="utf-8"?>
<ds:datastoreItem xmlns:ds="http://schemas.openxmlformats.org/officeDocument/2006/customXml" ds:itemID="{96795B14-71D5-4B5E-8A8D-8A3DD782CA62}"/>
</file>

<file path=customXml/itemProps3.xml><?xml version="1.0" encoding="utf-8"?>
<ds:datastoreItem xmlns:ds="http://schemas.openxmlformats.org/officeDocument/2006/customXml" ds:itemID="{473175F9-F11B-4309-A610-A4F5B8A5FF5D}"/>
</file>

<file path=docProps/app.xml><?xml version="1.0" encoding="utf-8"?>
<Properties xmlns="http://schemas.openxmlformats.org/officeDocument/2006/extended-properties" xmlns:vt="http://schemas.openxmlformats.org/officeDocument/2006/docPropsVTypes">
  <TotalTime>1432</TotalTime>
  <Words>430</Words>
  <Application>Microsoft Macintosh PowerPoint</Application>
  <PresentationFormat>On-screen Show (16:9)</PresentationFormat>
  <Paragraphs>50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Cambria</vt:lpstr>
      <vt:lpstr>Simple Light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MCCC 2026 WG Priorities</dc:title>
  <dc:creator>Shayna Keller</dc:creator>
  <cp:lastModifiedBy>Rahat Sharif</cp:lastModifiedBy>
  <cp:revision>8</cp:revision>
  <dcterms:modified xsi:type="dcterms:W3CDTF">2026-01-12T18:38:01Z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0x010100F726A2302C6F4D4D8B486CB1FB8C517C</vt:lpwstr>
  </property>
</Properties>
</file>